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4" r:id="rId3"/>
    <p:sldId id="265" r:id="rId4"/>
    <p:sldId id="26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85" d="100"/>
          <a:sy n="85" d="100"/>
        </p:scale>
        <p:origin x="36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18DAC-8576-4104-A336-743EA0C80937}" type="datetimeFigureOut">
              <a:rPr lang="cs-CZ" smtClean="0"/>
              <a:t>13.01.2022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500FF-34AE-4915-B2DA-C1CE029456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303479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18DAC-8576-4104-A336-743EA0C80937}" type="datetimeFigureOut">
              <a:rPr lang="cs-CZ" smtClean="0"/>
              <a:t>13.01.2022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500FF-34AE-4915-B2DA-C1CE029456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406079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18DAC-8576-4104-A336-743EA0C80937}" type="datetimeFigureOut">
              <a:rPr lang="cs-CZ" smtClean="0"/>
              <a:t>13.01.2022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500FF-34AE-4915-B2DA-C1CE029456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19774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18DAC-8576-4104-A336-743EA0C80937}" type="datetimeFigureOut">
              <a:rPr lang="cs-CZ" smtClean="0"/>
              <a:t>13.01.2022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500FF-34AE-4915-B2DA-C1CE029456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42942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18DAC-8576-4104-A336-743EA0C80937}" type="datetimeFigureOut">
              <a:rPr lang="cs-CZ" smtClean="0"/>
              <a:t>13.01.2022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500FF-34AE-4915-B2DA-C1CE029456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85917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18DAC-8576-4104-A336-743EA0C80937}" type="datetimeFigureOut">
              <a:rPr lang="cs-CZ" smtClean="0"/>
              <a:t>13.01.2022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500FF-34AE-4915-B2DA-C1CE029456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33259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18DAC-8576-4104-A336-743EA0C80937}" type="datetimeFigureOut">
              <a:rPr lang="cs-CZ" smtClean="0"/>
              <a:t>13.01.2022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500FF-34AE-4915-B2DA-C1CE029456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80445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18DAC-8576-4104-A336-743EA0C80937}" type="datetimeFigureOut">
              <a:rPr lang="cs-CZ" smtClean="0"/>
              <a:t>13.01.2022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500FF-34AE-4915-B2DA-C1CE029456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89186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18DAC-8576-4104-A336-743EA0C80937}" type="datetimeFigureOut">
              <a:rPr lang="cs-CZ" smtClean="0"/>
              <a:t>13.01.2022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500FF-34AE-4915-B2DA-C1CE029456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000132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18DAC-8576-4104-A336-743EA0C80937}" type="datetimeFigureOut">
              <a:rPr lang="cs-CZ" smtClean="0"/>
              <a:t>13.01.2022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500FF-34AE-4915-B2DA-C1CE029456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68058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18DAC-8576-4104-A336-743EA0C80937}" type="datetimeFigureOut">
              <a:rPr lang="cs-CZ" smtClean="0"/>
              <a:t>13.01.2022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500FF-34AE-4915-B2DA-C1CE029456A9}" type="slidenum">
              <a:rPr lang="cs-CZ" smtClean="0"/>
              <a:t>‹#›</a:t>
            </a:fld>
            <a:endParaRPr lang="cs-CZ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784631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18DAC-8576-4104-A336-743EA0C80937}" type="datetimeFigureOut">
              <a:rPr lang="cs-CZ" smtClean="0"/>
              <a:t>13.01.2022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500FF-34AE-4915-B2DA-C1CE029456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40236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18DAC-8576-4104-A336-743EA0C80937}" type="datetimeFigureOut">
              <a:rPr lang="cs-CZ" smtClean="0"/>
              <a:t>13.01.2022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500FF-34AE-4915-B2DA-C1CE029456A9}" type="slidenum">
              <a:rPr lang="cs-CZ" smtClean="0"/>
              <a:t>‹#›</a:t>
            </a:fld>
            <a:endParaRPr lang="cs-CZ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045313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18DAC-8576-4104-A336-743EA0C80937}" type="datetimeFigureOut">
              <a:rPr lang="cs-CZ" smtClean="0"/>
              <a:t>13.01.2022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500FF-34AE-4915-B2DA-C1CE029456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001150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18DAC-8576-4104-A336-743EA0C80937}" type="datetimeFigureOut">
              <a:rPr lang="cs-CZ" smtClean="0"/>
              <a:t>13.01.2022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500FF-34AE-4915-B2DA-C1CE029456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894815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18DAC-8576-4104-A336-743EA0C80937}" type="datetimeFigureOut">
              <a:rPr lang="cs-CZ" smtClean="0"/>
              <a:t>13.01.2022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500FF-34AE-4915-B2DA-C1CE029456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304129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B18DAC-8576-4104-A336-743EA0C80937}" type="datetimeFigureOut">
              <a:rPr lang="cs-CZ" smtClean="0"/>
              <a:t>13.01.2022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BD500FF-34AE-4915-B2DA-C1CE029456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3576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3152501" y="0"/>
            <a:ext cx="3305427" cy="1541417"/>
          </a:xfrm>
        </p:spPr>
        <p:txBody>
          <a:bodyPr/>
          <a:lstStyle/>
          <a:p>
            <a:r>
              <a:rPr lang="cs-CZ" dirty="0" smtClean="0"/>
              <a:t>POHON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3605349" y="1640062"/>
            <a:ext cx="2629363" cy="1115663"/>
          </a:xfrm>
        </p:spPr>
        <p:txBody>
          <a:bodyPr>
            <a:normAutofit/>
          </a:bodyPr>
          <a:lstStyle/>
          <a:p>
            <a:r>
              <a:rPr lang="cs-CZ" b="1" dirty="0" smtClean="0">
                <a:solidFill>
                  <a:schemeClr val="tx1"/>
                </a:solidFill>
              </a:rPr>
              <a:t>Daniel H. Pink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158" y="5334272"/>
            <a:ext cx="4610100" cy="1028700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480" y="5610242"/>
            <a:ext cx="1520008" cy="496710"/>
          </a:xfrm>
          <a:prstGeom prst="rect">
            <a:avLst/>
          </a:prstGeom>
        </p:spPr>
      </p:pic>
      <p:sp>
        <p:nvSpPr>
          <p:cNvPr id="6" name="Obdélník 5"/>
          <p:cNvSpPr/>
          <p:nvPr/>
        </p:nvSpPr>
        <p:spPr>
          <a:xfrm>
            <a:off x="2386148" y="227458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cs-CZ" b="1" dirty="0" smtClean="0"/>
              <a:t>Autor: Radek </a:t>
            </a:r>
            <a:r>
              <a:rPr lang="cs-CZ" b="1" dirty="0"/>
              <a:t>Glabazňa, Ph.D.</a:t>
            </a:r>
          </a:p>
          <a:p>
            <a:pPr algn="ctr"/>
            <a:r>
              <a:rPr lang="cs-CZ" b="1" dirty="0"/>
              <a:t>Odborný metodik </a:t>
            </a:r>
          </a:p>
          <a:p>
            <a:pPr algn="ctr"/>
            <a:r>
              <a:rPr lang="cs-CZ" b="1" dirty="0"/>
              <a:t>projektu Klíče k úspěšnému učení</a:t>
            </a:r>
          </a:p>
        </p:txBody>
      </p:sp>
      <p:sp>
        <p:nvSpPr>
          <p:cNvPr id="8" name="Obdélník 7"/>
          <p:cNvSpPr/>
          <p:nvPr/>
        </p:nvSpPr>
        <p:spPr>
          <a:xfrm>
            <a:off x="2386148" y="3488888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cs-CZ" b="1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Klíče k úspěšnému učení</a:t>
            </a:r>
            <a:endParaRPr lang="cs-CZ" sz="1600" b="1" dirty="0">
              <a:solidFill>
                <a:srgbClr val="004D86"/>
              </a:solidFill>
              <a:latin typeface="Cambria" panose="02040503050406030204" pitchFamily="18" charset="0"/>
              <a:ea typeface="MS Mincho"/>
              <a:cs typeface="Times New Roman" panose="02020603050405020304" pitchFamily="18" charset="0"/>
            </a:endParaRPr>
          </a:p>
          <a:p>
            <a:pPr lvl="0" algn="ctr"/>
            <a:r>
              <a:rPr lang="cs-CZ" b="1" dirty="0" smtClean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CZ.02.3.68/0.0/0.0/16_032/0008271</a:t>
            </a:r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1066" y="5424633"/>
            <a:ext cx="1218428" cy="682319"/>
          </a:xfrm>
          <a:prstGeom prst="rect">
            <a:avLst/>
          </a:prstGeom>
        </p:spPr>
      </p:pic>
      <p:sp>
        <p:nvSpPr>
          <p:cNvPr id="7" name="TextovéPole 6"/>
          <p:cNvSpPr txBox="1"/>
          <p:nvPr/>
        </p:nvSpPr>
        <p:spPr>
          <a:xfrm>
            <a:off x="3890682" y="4473388"/>
            <a:ext cx="299380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100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cs-CZ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okud </a:t>
            </a:r>
            <a:r>
              <a:rPr lang="cs-CZ" sz="1100" dirty="0">
                <a:latin typeface="Arial" panose="020B0604020202020204" pitchFamily="34" charset="0"/>
                <a:cs typeface="Arial" panose="020B0604020202020204" pitchFamily="34" charset="0"/>
              </a:rPr>
              <a:t>není uvedené jinak, použité </a:t>
            </a:r>
            <a:r>
              <a:rPr lang="cs-CZ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fotografie a obrázky </a:t>
            </a:r>
            <a:r>
              <a:rPr lang="cs-CZ" sz="1100" dirty="0">
                <a:latin typeface="Arial" panose="020B0604020202020204" pitchFamily="34" charset="0"/>
                <a:cs typeface="Arial" panose="020B0604020202020204" pitchFamily="34" charset="0"/>
              </a:rPr>
              <a:t>jsou dílem </a:t>
            </a:r>
            <a:r>
              <a:rPr lang="cs-CZ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autora </a:t>
            </a:r>
            <a:r>
              <a:rPr lang="cs-CZ" sz="1100" dirty="0">
                <a:latin typeface="Arial" panose="020B0604020202020204" pitchFamily="34" charset="0"/>
                <a:cs typeface="Arial" panose="020B0604020202020204" pitchFamily="34" charset="0"/>
              </a:rPr>
              <a:t>prezentace nebo jsou </a:t>
            </a:r>
            <a:r>
              <a:rPr lang="cs-CZ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použité </a:t>
            </a:r>
            <a:r>
              <a:rPr lang="cs-CZ" sz="1100" dirty="0">
                <a:latin typeface="Arial" panose="020B0604020202020204" pitchFamily="34" charset="0"/>
                <a:cs typeface="Arial" panose="020B0604020202020204" pitchFamily="34" charset="0"/>
              </a:rPr>
              <a:t>z </a:t>
            </a:r>
            <a:r>
              <a:rPr lang="cs-CZ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volně dostupných databází</a:t>
            </a:r>
            <a:endParaRPr lang="cs-CZ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2192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Výzkum </a:t>
            </a:r>
            <a:r>
              <a:rPr lang="cs-CZ" dirty="0" err="1" smtClean="0"/>
              <a:t>Harryho</a:t>
            </a:r>
            <a:r>
              <a:rPr lang="cs-CZ" dirty="0" smtClean="0"/>
              <a:t> </a:t>
            </a:r>
            <a:r>
              <a:rPr lang="cs-CZ" dirty="0" err="1" smtClean="0"/>
              <a:t>Harlowa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Americký psycholog poloviny 20. století</a:t>
            </a:r>
          </a:p>
          <a:p>
            <a:r>
              <a:rPr lang="cs-CZ" dirty="0" smtClean="0"/>
              <a:t>Studoval makaky a jejich motivaci k řešení hlavolamů</a:t>
            </a:r>
          </a:p>
          <a:p>
            <a:r>
              <a:rPr lang="cs-CZ" dirty="0" smtClean="0"/>
              <a:t>Došel k šokujícím zjištěním v oblasti motivace k učení</a:t>
            </a:r>
          </a:p>
          <a:p>
            <a:r>
              <a:rPr lang="cs-CZ" dirty="0" smtClean="0"/>
              <a:t>Všiml si, že vnější motivace (odměny a tresty) vedly k narušení výkonu, soustředění i zájmu</a:t>
            </a:r>
          </a:p>
          <a:p>
            <a:r>
              <a:rPr lang="cs-CZ" dirty="0" smtClean="0"/>
              <a:t>Zaměřil se naopak na vnitřní motivaci a nazval ji DRIVE (POHON)</a:t>
            </a:r>
          </a:p>
          <a:p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6975565" y="604136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Klíče k úspěšnému učení</a:t>
            </a:r>
            <a:endParaRPr lang="cs-CZ" sz="1600" dirty="0">
              <a:solidFill>
                <a:srgbClr val="004D86"/>
              </a:solidFill>
              <a:latin typeface="Cambria" panose="02040503050406030204" pitchFamily="18" charset="0"/>
              <a:ea typeface="MS Mincho"/>
              <a:cs typeface="Times New Roman" panose="02020603050405020304" pitchFamily="18" charset="0"/>
            </a:endParaRPr>
          </a:p>
          <a:p>
            <a:pPr lvl="0"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CZ.02.3.68/0.0/0.0/16_032/0008271</a:t>
            </a:r>
            <a:endParaRPr lang="cs-CZ" sz="1600" dirty="0">
              <a:solidFill>
                <a:srgbClr val="004D86"/>
              </a:solidFill>
              <a:latin typeface="Cambria" panose="02040503050406030204" pitchFamily="18" charset="0"/>
              <a:ea typeface="MS Mincho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6616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Edward Deci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Tento psycholog dvacet let po </a:t>
            </a:r>
            <a:r>
              <a:rPr lang="cs-CZ" dirty="0" err="1" smtClean="0"/>
              <a:t>Harlowovi</a:t>
            </a:r>
            <a:r>
              <a:rPr lang="cs-CZ" dirty="0" smtClean="0"/>
              <a:t> aplikoval jeho pozorování na lidi a došel ke stejným závěrům, tedy že vnější motivace vede ke snížení výkonu, zájmu i soustředění</a:t>
            </a:r>
          </a:p>
          <a:p>
            <a:r>
              <a:rPr lang="cs-CZ" dirty="0" smtClean="0"/>
              <a:t>V krátkodobém sledu může někdy dojít k jejich zvýšení, v dlouhodobém sledu ale vždycky k poklesu (podobenství s účinkem kofeinu)</a:t>
            </a:r>
          </a:p>
          <a:p>
            <a:r>
              <a:rPr lang="cs-CZ" dirty="0" smtClean="0"/>
              <a:t>Došel k závěru, že lidé mají niternou touho učit se, řešit problémy, objevovat, prohlubovat své znalosti</a:t>
            </a:r>
          </a:p>
          <a:p>
            <a:r>
              <a:rPr lang="cs-CZ" dirty="0" smtClean="0"/>
              <a:t>Tento DRIVE je ale křehkou silou, která pro svůj rozkvět potřebuje vhodné prostředí (viz </a:t>
            </a:r>
            <a:r>
              <a:rPr lang="cs-CZ" i="1" dirty="0" smtClean="0"/>
              <a:t>připravené prostředí)</a:t>
            </a:r>
            <a:endParaRPr lang="cs-CZ" dirty="0" smtClean="0"/>
          </a:p>
          <a:p>
            <a:endParaRPr lang="cs-CZ" dirty="0" smtClean="0"/>
          </a:p>
          <a:p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7243482" y="621166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Klíče k úspěšnému učení</a:t>
            </a:r>
            <a:endParaRPr lang="cs-CZ" sz="1600" dirty="0">
              <a:solidFill>
                <a:srgbClr val="004D86"/>
              </a:solidFill>
              <a:latin typeface="Cambria" panose="02040503050406030204" pitchFamily="18" charset="0"/>
              <a:ea typeface="MS Mincho"/>
              <a:cs typeface="Times New Roman" panose="02020603050405020304" pitchFamily="18" charset="0"/>
            </a:endParaRPr>
          </a:p>
          <a:p>
            <a:pPr lvl="0"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CZ.02.3.68/0.0/0.0/16_032/0008271</a:t>
            </a:r>
            <a:endParaRPr lang="cs-CZ" sz="1600" dirty="0">
              <a:solidFill>
                <a:srgbClr val="004D86"/>
              </a:solidFill>
              <a:latin typeface="Cambria" panose="02040503050406030204" pitchFamily="18" charset="0"/>
              <a:ea typeface="MS Mincho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6964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Dobové odmítnutí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Ve své době se </a:t>
            </a:r>
            <a:r>
              <a:rPr lang="cs-CZ" dirty="0" err="1" smtClean="0"/>
              <a:t>Harlowovy</a:t>
            </a:r>
            <a:r>
              <a:rPr lang="cs-CZ" dirty="0" smtClean="0"/>
              <a:t> a </a:t>
            </a:r>
            <a:r>
              <a:rPr lang="cs-CZ" dirty="0" err="1" smtClean="0"/>
              <a:t>Deciho</a:t>
            </a:r>
            <a:r>
              <a:rPr lang="cs-CZ" dirty="0" smtClean="0"/>
              <a:t> teorie setkaly se zuřivě odmítavým postojem a nepochopením ze strany pedagogů, psychologů a ekonomů</a:t>
            </a:r>
          </a:p>
          <a:p>
            <a:r>
              <a:rPr lang="cs-CZ" dirty="0" smtClean="0"/>
              <a:t>Byly v příkrém rozporu s existujícím paradigmatem těchto disciplín</a:t>
            </a:r>
          </a:p>
          <a:p>
            <a:r>
              <a:rPr lang="cs-CZ" dirty="0" smtClean="0"/>
              <a:t>Byly však ZCELA v souladu např. s pedagogickými teoriemi Marie </a:t>
            </a:r>
            <a:r>
              <a:rPr lang="cs-CZ" dirty="0" err="1" smtClean="0"/>
              <a:t>Montessori</a:t>
            </a:r>
            <a:r>
              <a:rPr lang="cs-CZ" dirty="0" smtClean="0"/>
              <a:t>, formulovanými už začátkem 20.století</a:t>
            </a:r>
          </a:p>
          <a:p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7207623" y="604136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Klíče k úspěšnému učení</a:t>
            </a:r>
            <a:endParaRPr lang="cs-CZ" sz="1600" dirty="0">
              <a:solidFill>
                <a:srgbClr val="004D86"/>
              </a:solidFill>
              <a:latin typeface="Cambria" panose="02040503050406030204" pitchFamily="18" charset="0"/>
              <a:ea typeface="MS Mincho"/>
              <a:cs typeface="Times New Roman" panose="02020603050405020304" pitchFamily="18" charset="0"/>
            </a:endParaRPr>
          </a:p>
          <a:p>
            <a:pPr lvl="0"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CZ.02.3.68/0.0/0.0/16_032/0008271</a:t>
            </a:r>
            <a:endParaRPr lang="cs-CZ" sz="1600" dirty="0">
              <a:solidFill>
                <a:srgbClr val="004D86"/>
              </a:solidFill>
              <a:latin typeface="Cambria" panose="02040503050406030204" pitchFamily="18" charset="0"/>
              <a:ea typeface="MS Mincho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1871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Dnešní stav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mtClean="0"/>
              <a:t>Metoda odměn a trestů (cukr a bič) by měla zůstat ve 20.století, kdy byly téměř všechny pracovní úkoly a úkony „algoritmické“ (mechanická, repetitivně, rutinní práce)</a:t>
            </a:r>
          </a:p>
          <a:p>
            <a:r>
              <a:rPr lang="cs-CZ" smtClean="0"/>
              <a:t>Dnes má práce povahu spíše „heuristickou“ (tvůrčí, inovativní) </a:t>
            </a:r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7027817" y="604136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Klíče k úspěšnému učení</a:t>
            </a:r>
            <a:endParaRPr lang="cs-CZ" sz="1600" dirty="0">
              <a:solidFill>
                <a:srgbClr val="004D86"/>
              </a:solidFill>
              <a:latin typeface="Cambria" panose="02040503050406030204" pitchFamily="18" charset="0"/>
              <a:ea typeface="MS Mincho"/>
              <a:cs typeface="Times New Roman" panose="02020603050405020304" pitchFamily="18" charset="0"/>
            </a:endParaRPr>
          </a:p>
          <a:p>
            <a:pPr lvl="0"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CZ.02.3.68/0.0/0.0/16_032/0008271</a:t>
            </a:r>
            <a:endParaRPr lang="cs-CZ" sz="1600" dirty="0">
              <a:solidFill>
                <a:srgbClr val="004D86"/>
              </a:solidFill>
              <a:latin typeface="Cambria" panose="02040503050406030204" pitchFamily="18" charset="0"/>
              <a:ea typeface="MS Mincho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6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Skutečné motivátory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Skutečnými motivátory by naopak měly být:</a:t>
            </a:r>
          </a:p>
          <a:p>
            <a:r>
              <a:rPr lang="cs-CZ" dirty="0" smtClean="0"/>
              <a:t>1. </a:t>
            </a:r>
            <a:r>
              <a:rPr lang="cs-CZ" i="1" dirty="0" smtClean="0"/>
              <a:t>autonomie</a:t>
            </a:r>
            <a:r>
              <a:rPr lang="cs-CZ" dirty="0" smtClean="0"/>
              <a:t> – samostatnost, sebeřízení</a:t>
            </a:r>
          </a:p>
          <a:p>
            <a:r>
              <a:rPr lang="cs-CZ" dirty="0" smtClean="0"/>
              <a:t>2. </a:t>
            </a:r>
            <a:r>
              <a:rPr lang="cs-CZ" i="1" dirty="0" smtClean="0"/>
              <a:t>mistrovství </a:t>
            </a:r>
            <a:r>
              <a:rPr lang="cs-CZ" dirty="0" smtClean="0"/>
              <a:t>– touha po dokonalosti, obvykle začíná zážitkem „proudění“ (</a:t>
            </a:r>
            <a:r>
              <a:rPr lang="cs-CZ" dirty="0" err="1" smtClean="0"/>
              <a:t>flow</a:t>
            </a:r>
            <a:r>
              <a:rPr lang="cs-CZ" dirty="0" smtClean="0"/>
              <a:t>) – stav absolutního souladu mezi prováděnou činností a našimi schopnostmi (u dětí absolutní soustředění)</a:t>
            </a:r>
          </a:p>
          <a:p>
            <a:r>
              <a:rPr lang="cs-CZ" dirty="0" smtClean="0"/>
              <a:t>3. </a:t>
            </a:r>
            <a:r>
              <a:rPr lang="cs-CZ" i="1" dirty="0" smtClean="0"/>
              <a:t>smysl – </a:t>
            </a:r>
            <a:r>
              <a:rPr lang="cs-CZ" dirty="0" smtClean="0"/>
              <a:t>pracujeme pro blaho vyššího celku, něčeho, co nás přesahuje</a:t>
            </a:r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7234517" y="6144870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Klíče k úspěšnému učení</a:t>
            </a:r>
            <a:endParaRPr lang="cs-CZ" sz="1600" dirty="0">
              <a:solidFill>
                <a:srgbClr val="004D86"/>
              </a:solidFill>
              <a:latin typeface="Cambria" panose="02040503050406030204" pitchFamily="18" charset="0"/>
              <a:ea typeface="MS Mincho"/>
              <a:cs typeface="Times New Roman" panose="02020603050405020304" pitchFamily="18" charset="0"/>
            </a:endParaRPr>
          </a:p>
          <a:p>
            <a:pPr lvl="0"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CZ.02.3.68/0.0/0.0/16_032/0008271</a:t>
            </a:r>
            <a:endParaRPr lang="cs-CZ" sz="1600" dirty="0">
              <a:solidFill>
                <a:srgbClr val="004D86"/>
              </a:solidFill>
              <a:latin typeface="Cambria" panose="02040503050406030204" pitchFamily="18" charset="0"/>
              <a:ea typeface="MS Mincho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0393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Vnitřní vs. </a:t>
            </a:r>
            <a:r>
              <a:rPr lang="cs-CZ" dirty="0"/>
              <a:t>v</a:t>
            </a:r>
            <a:r>
              <a:rPr lang="cs-CZ" dirty="0" smtClean="0"/>
              <a:t>nější motivace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mtClean="0"/>
              <a:t>Tradiční systém odměn a trestů často vede ke snížení motivace a výkonnosti, potlačuje kreativitu, podporuje nemorální chování a krátkozrakost našeho myšlení</a:t>
            </a:r>
          </a:p>
          <a:p>
            <a:r>
              <a:rPr lang="cs-CZ" smtClean="0"/>
              <a:t>Vnitřně motivovaná činnost naopak vede k uspokojení z činnosti samotné – to vede k etičtějšímu chování a celkové lepší duševní i fyzické pohodě</a:t>
            </a:r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7306235" y="613590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Klíče k úspěšnému učení</a:t>
            </a:r>
            <a:endParaRPr lang="cs-CZ" sz="1600" dirty="0">
              <a:solidFill>
                <a:srgbClr val="004D86"/>
              </a:solidFill>
              <a:latin typeface="Cambria" panose="02040503050406030204" pitchFamily="18" charset="0"/>
              <a:ea typeface="MS Mincho"/>
              <a:cs typeface="Times New Roman" panose="02020603050405020304" pitchFamily="18" charset="0"/>
            </a:endParaRPr>
          </a:p>
          <a:p>
            <a:pPr lvl="0"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CZ.02.3.68/0.0/0.0/16_032/0008271</a:t>
            </a:r>
            <a:endParaRPr lang="cs-CZ" sz="1600" dirty="0">
              <a:solidFill>
                <a:srgbClr val="004D86"/>
              </a:solidFill>
              <a:latin typeface="Cambria" panose="02040503050406030204" pitchFamily="18" charset="0"/>
              <a:ea typeface="MS Mincho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3913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Škola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Nesoulad mezi vědeckými poznatky a praxí</a:t>
            </a:r>
          </a:p>
          <a:p>
            <a:r>
              <a:rPr lang="cs-CZ" dirty="0" smtClean="0"/>
              <a:t>Ke spokojenému životu a pro naplněný pracovní života musíme ze školy odstranit metodu odměn a trestů, která vede ke ztrátě zájmu o věc</a:t>
            </a:r>
          </a:p>
          <a:p>
            <a:r>
              <a:rPr lang="cs-CZ" dirty="0" smtClean="0"/>
              <a:t>Místo toho směřujeme ke standardizaci testů a studenty podplácíme</a:t>
            </a:r>
          </a:p>
          <a:p>
            <a:r>
              <a:rPr lang="cs-CZ" dirty="0" smtClean="0"/>
              <a:t>I domácí </a:t>
            </a:r>
            <a:r>
              <a:rPr lang="cs-CZ" i="1" dirty="0" smtClean="0"/>
              <a:t>úkol </a:t>
            </a:r>
            <a:r>
              <a:rPr lang="cs-CZ" dirty="0" smtClean="0"/>
              <a:t>lze přetvořit na domácí </a:t>
            </a:r>
            <a:r>
              <a:rPr lang="cs-CZ" i="1" dirty="0" smtClean="0"/>
              <a:t>učení </a:t>
            </a:r>
            <a:r>
              <a:rPr lang="cs-CZ" dirty="0" smtClean="0"/>
              <a:t>– smysluplné, s životem provázané zadání, neotřelý problém, skupinový projekt</a:t>
            </a:r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7198659" y="610901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Klíče k úspěšnému učení</a:t>
            </a:r>
            <a:endParaRPr lang="cs-CZ" sz="1600" dirty="0">
              <a:solidFill>
                <a:srgbClr val="004D86"/>
              </a:solidFill>
              <a:latin typeface="Cambria" panose="02040503050406030204" pitchFamily="18" charset="0"/>
              <a:ea typeface="MS Mincho"/>
              <a:cs typeface="Times New Roman" panose="02020603050405020304" pitchFamily="18" charset="0"/>
            </a:endParaRPr>
          </a:p>
          <a:p>
            <a:pPr lvl="0"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CZ.02.3.68/0.0/0.0/16_032/0008271</a:t>
            </a:r>
            <a:endParaRPr lang="cs-CZ" sz="1600" dirty="0">
              <a:solidFill>
                <a:srgbClr val="004D86"/>
              </a:solidFill>
              <a:latin typeface="Cambria" panose="02040503050406030204" pitchFamily="18" charset="0"/>
              <a:ea typeface="MS Mincho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3000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403761"/>
            <a:ext cx="10515600" cy="1325563"/>
          </a:xfrm>
        </p:spPr>
        <p:txBody>
          <a:bodyPr/>
          <a:lstStyle/>
          <a:p>
            <a:r>
              <a:rPr lang="cs-CZ" dirty="0" smtClean="0"/>
              <a:t>Známky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Mít dobré známky je často jediný cíl studentů</a:t>
            </a:r>
          </a:p>
          <a:p>
            <a:r>
              <a:rPr lang="cs-CZ" dirty="0" smtClean="0"/>
              <a:t>Toho lze nejlíp dosáhnout předkládáním očekávaných, vyžadovaných odpovědí  - z tohoto důvodu nemají známky nic společného s učením</a:t>
            </a:r>
          </a:p>
          <a:p>
            <a:r>
              <a:rPr lang="cs-CZ" dirty="0" smtClean="0"/>
              <a:t>Pink doporučuje sebehodnocení ve formě žebříčku toho, čeho chtějí studenti dosáhnout v určitém období a následném vlastním vyhodnocení tohoto žebříčku (pohovory, atd.)</a:t>
            </a:r>
          </a:p>
          <a:p>
            <a:r>
              <a:rPr lang="cs-CZ" dirty="0" smtClean="0"/>
              <a:t>Chvála je někdy jen další vnější odměnou a může zadusit vnitřní motivaci</a:t>
            </a:r>
          </a:p>
          <a:p>
            <a:r>
              <a:rPr lang="cs-CZ" dirty="0" smtClean="0"/>
              <a:t>Psycholožka Carol </a:t>
            </a:r>
            <a:r>
              <a:rPr lang="cs-CZ" dirty="0" err="1" smtClean="0"/>
              <a:t>Dweck</a:t>
            </a:r>
            <a:r>
              <a:rPr lang="cs-CZ" dirty="0" smtClean="0"/>
              <a:t> doporučuje chválit spíše snahu, nikoliv inteligenci; chválit specificky (užitečně) a vždycky v soukromí (není to veřejné předávání cen)</a:t>
            </a:r>
          </a:p>
        </p:txBody>
      </p:sp>
      <p:sp>
        <p:nvSpPr>
          <p:cNvPr id="4" name="Obdélník 3"/>
          <p:cNvSpPr/>
          <p:nvPr/>
        </p:nvSpPr>
        <p:spPr>
          <a:xfrm>
            <a:off x="7135906" y="604136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Klíče k úspěšnému učení</a:t>
            </a:r>
            <a:endParaRPr lang="cs-CZ" sz="1600" dirty="0">
              <a:solidFill>
                <a:srgbClr val="004D86"/>
              </a:solidFill>
              <a:latin typeface="Cambria" panose="02040503050406030204" pitchFamily="18" charset="0"/>
              <a:ea typeface="MS Mincho"/>
              <a:cs typeface="Times New Roman" panose="02020603050405020304" pitchFamily="18" charset="0"/>
            </a:endParaRPr>
          </a:p>
          <a:p>
            <a:pPr lvl="0"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CZ.02.3.68/0.0/0.0/16_032/0008271</a:t>
            </a:r>
            <a:endParaRPr lang="cs-CZ" sz="1600" dirty="0">
              <a:solidFill>
                <a:srgbClr val="004D86"/>
              </a:solidFill>
              <a:latin typeface="Cambria" panose="02040503050406030204" pitchFamily="18" charset="0"/>
              <a:ea typeface="MS Mincho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7832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Širší souvislosti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Ve školách zaměřených na standardizované testy, známky a vnější odměny studenty nikdo nepřivádí k uvědomění si širších souvislostí – dítě ale musí vědět, proč se něco učí a jak je to spojeno se světem, ve kterém žije</a:t>
            </a: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7245531" y="604136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Klíče k úspěšnému učení</a:t>
            </a:r>
            <a:endParaRPr lang="cs-CZ" sz="1600" dirty="0">
              <a:solidFill>
                <a:srgbClr val="004D86"/>
              </a:solidFill>
              <a:latin typeface="Cambria" panose="02040503050406030204" pitchFamily="18" charset="0"/>
              <a:ea typeface="MS Mincho"/>
              <a:cs typeface="Times New Roman" panose="02020603050405020304" pitchFamily="18" charset="0"/>
            </a:endParaRPr>
          </a:p>
          <a:p>
            <a:pPr lvl="0"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CZ.02.3.68/0.0/0.0/16_032/0008271</a:t>
            </a:r>
            <a:endParaRPr lang="cs-CZ" sz="1600" dirty="0">
              <a:solidFill>
                <a:srgbClr val="004D86"/>
              </a:solidFill>
              <a:latin typeface="Cambria" panose="02040503050406030204" pitchFamily="18" charset="0"/>
              <a:ea typeface="MS Mincho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8497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568" y="5448964"/>
            <a:ext cx="4610100" cy="1028700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Žák jako učitel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Nejlépe se učíme a svou znalost nejlépe konsolidujeme tím, že to zkoušíme učit druhé</a:t>
            </a:r>
          </a:p>
          <a:p>
            <a:r>
              <a:rPr lang="cs-CZ" dirty="0" smtClean="0"/>
              <a:t>Děti mohou učit své spolužáky, dělit se s nimi o tom, co už znají a umí</a:t>
            </a:r>
          </a:p>
          <a:p>
            <a:r>
              <a:rPr lang="cs-CZ" dirty="0" smtClean="0"/>
              <a:t>Učitel by měl o dětech vědět, co je baví, jaké jsou jejich záliby a využívat toho v průběhu školního roku</a:t>
            </a:r>
          </a:p>
          <a:p>
            <a:r>
              <a:rPr lang="cs-CZ" dirty="0" smtClean="0"/>
              <a:t>Všechny zmíněné aspekty úspěšně praktikuje </a:t>
            </a:r>
            <a:r>
              <a:rPr lang="cs-CZ" dirty="0" err="1" smtClean="0"/>
              <a:t>Montessori</a:t>
            </a:r>
            <a:r>
              <a:rPr lang="cs-CZ" dirty="0" smtClean="0"/>
              <a:t> pedagogika, kterou Pink také zmiňuje jako příklad uplatnění jeho výzkumu v oblasti vzdělání</a:t>
            </a:r>
          </a:p>
        </p:txBody>
      </p:sp>
      <p:sp>
        <p:nvSpPr>
          <p:cNvPr id="4" name="Obdélník 3"/>
          <p:cNvSpPr/>
          <p:nvPr/>
        </p:nvSpPr>
        <p:spPr>
          <a:xfrm>
            <a:off x="7252447" y="621166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Klíče k úspěšnému učení</a:t>
            </a:r>
            <a:endParaRPr lang="cs-CZ" sz="1600" dirty="0">
              <a:solidFill>
                <a:srgbClr val="004D86"/>
              </a:solidFill>
              <a:latin typeface="Cambria" panose="02040503050406030204" pitchFamily="18" charset="0"/>
              <a:ea typeface="MS Mincho"/>
              <a:cs typeface="Times New Roman" panose="02020603050405020304" pitchFamily="18" charset="0"/>
            </a:endParaRPr>
          </a:p>
          <a:p>
            <a:pPr lvl="0"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CZ.02.3.68/0.0/0.0/16_032/0008271</a:t>
            </a:r>
            <a:endParaRPr lang="cs-CZ" sz="1600" dirty="0">
              <a:solidFill>
                <a:srgbClr val="004D86"/>
              </a:solidFill>
              <a:latin typeface="Cambria" panose="02040503050406030204" pitchFamily="18" charset="0"/>
              <a:ea typeface="MS Mincho"/>
              <a:cs typeface="Times New Roman" panose="02020603050405020304" pitchFamily="18" charset="0"/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5668" y="5629806"/>
            <a:ext cx="1520008" cy="496710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9718" y="5517438"/>
            <a:ext cx="1218428" cy="682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11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zeta">
  <a:themeElements>
    <a:clrScheme name="Faz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z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z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79</TotalTime>
  <Words>697</Words>
  <Application>Microsoft Office PowerPoint</Application>
  <PresentationFormat>Širokoúhlá obrazovka</PresentationFormat>
  <Paragraphs>72</Paragraphs>
  <Slides>11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7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9" baseType="lpstr">
      <vt:lpstr>Arial</vt:lpstr>
      <vt:lpstr>Calibri</vt:lpstr>
      <vt:lpstr>Cambria</vt:lpstr>
      <vt:lpstr>MS Mincho</vt:lpstr>
      <vt:lpstr>Times New Roman</vt:lpstr>
      <vt:lpstr>Trebuchet MS</vt:lpstr>
      <vt:lpstr>Wingdings 3</vt:lpstr>
      <vt:lpstr>Fazeta</vt:lpstr>
      <vt:lpstr>POHON</vt:lpstr>
      <vt:lpstr>Výzkum Harryho Harlowa</vt:lpstr>
      <vt:lpstr>Edward Deci</vt:lpstr>
      <vt:lpstr>Dobové odmítnutí </vt:lpstr>
      <vt:lpstr>Dnešní stav</vt:lpstr>
      <vt:lpstr>Skutečné motivátory</vt:lpstr>
      <vt:lpstr>Vnitřní vs. vnější motivace</vt:lpstr>
      <vt:lpstr>Škola</vt:lpstr>
      <vt:lpstr>Známky</vt:lpstr>
      <vt:lpstr>Širší souvislosti</vt:lpstr>
      <vt:lpstr>Žák jako učitel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Radek</dc:creator>
  <cp:lastModifiedBy>DK</cp:lastModifiedBy>
  <cp:revision>11</cp:revision>
  <dcterms:created xsi:type="dcterms:W3CDTF">2018-11-13T02:10:54Z</dcterms:created>
  <dcterms:modified xsi:type="dcterms:W3CDTF">2022-01-13T10:57:39Z</dcterms:modified>
</cp:coreProperties>
</file>